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308" r:id="rId3"/>
    <p:sldId id="257" r:id="rId4"/>
    <p:sldId id="258" r:id="rId5"/>
    <p:sldId id="259" r:id="rId6"/>
    <p:sldId id="260" r:id="rId7"/>
    <p:sldId id="262" r:id="rId8"/>
    <p:sldId id="261" r:id="rId9"/>
    <p:sldId id="263" r:id="rId10"/>
    <p:sldId id="264" r:id="rId11"/>
    <p:sldId id="265" r:id="rId12"/>
    <p:sldId id="266" r:id="rId13"/>
    <p:sldId id="267"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7" r:id="rId27"/>
    <p:sldId id="285" r:id="rId28"/>
    <p:sldId id="288" r:id="rId29"/>
    <p:sldId id="289" r:id="rId30"/>
    <p:sldId id="290" r:id="rId31"/>
    <p:sldId id="291" r:id="rId32"/>
    <p:sldId id="292" r:id="rId33"/>
    <p:sldId id="293" r:id="rId34"/>
    <p:sldId id="294" r:id="rId35"/>
    <p:sldId id="295" r:id="rId36"/>
    <p:sldId id="286" r:id="rId37"/>
    <p:sldId id="282" r:id="rId38"/>
    <p:sldId id="309" r:id="rId39"/>
    <p:sldId id="297" r:id="rId40"/>
    <p:sldId id="300" r:id="rId41"/>
    <p:sldId id="298" r:id="rId42"/>
    <p:sldId id="299" r:id="rId43"/>
    <p:sldId id="305" r:id="rId44"/>
    <p:sldId id="306" r:id="rId45"/>
    <p:sldId id="296" r:id="rId46"/>
    <p:sldId id="283" r:id="rId47"/>
    <p:sldId id="302" r:id="rId48"/>
    <p:sldId id="303" r:id="rId49"/>
    <p:sldId id="304" r:id="rId50"/>
    <p:sldId id="301" r:id="rId51"/>
    <p:sldId id="310" r:id="rId52"/>
    <p:sldId id="311" r:id="rId53"/>
    <p:sldId id="312" r:id="rId5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6623"/>
    <a:srgbClr val="000000"/>
    <a:srgbClr val="18827F"/>
    <a:srgbClr val="1D15C5"/>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77"/>
    <p:restoredTop sz="69417"/>
  </p:normalViewPr>
  <p:slideViewPr>
    <p:cSldViewPr snapToGrid="0">
      <p:cViewPr>
        <p:scale>
          <a:sx n="110" d="100"/>
          <a:sy n="110" d="100"/>
        </p:scale>
        <p:origin x="416"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18/01/2023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a:p>
            <a:endParaRPr lang="en-GB" dirty="0"/>
          </a:p>
          <a:p>
            <a:pPr marL="228600" indent="-228600">
              <a:buFont typeface="+mj-lt"/>
              <a:buAutoNum type="arabicPeriod"/>
            </a:pPr>
            <a:r>
              <a:rPr lang="en-GB" dirty="0"/>
              <a:t>This lesson focuses on keeping track of the different versions of your code and configuration files using version control systems or VCS. </a:t>
            </a:r>
          </a:p>
          <a:p>
            <a:pPr marL="228600" indent="-228600">
              <a:buFont typeface="+mj-lt"/>
              <a:buAutoNum type="arabicPeriod"/>
            </a:pPr>
            <a:r>
              <a:rPr lang="en-GB" dirty="0"/>
              <a:t>These are tools that everyone in IT can benefit from, even if it’s not just for programming or automation itself. </a:t>
            </a:r>
          </a:p>
          <a:p>
            <a:pPr marL="228600" indent="-228600">
              <a:buFont typeface="+mj-lt"/>
              <a:buAutoNum type="arabicPeriod"/>
            </a:pPr>
            <a:r>
              <a:rPr lang="en-GB" dirty="0"/>
              <a:t>It will allow one to roll back when mistakes happen and help teams collaborate easily. </a:t>
            </a:r>
          </a:p>
          <a:p>
            <a:pPr marL="228600" indent="-228600">
              <a:buFont typeface="+mj-lt"/>
              <a:buAutoNum type="arabicPeriod"/>
            </a:pPr>
            <a:r>
              <a:rPr lang="en-GB" dirty="0"/>
              <a:t>You might have already heard of version control systems in the context of managing configuration files or maintaining the source code of programs and scripts.</a:t>
            </a:r>
          </a:p>
          <a:p>
            <a:pPr marL="228600" indent="-228600">
              <a:buFont typeface="+mj-lt"/>
              <a:buAutoNum type="arabicPeriod"/>
            </a:pPr>
            <a:r>
              <a:rPr lang="en-GB" dirty="0"/>
              <a:t>Nowadays, lots of employers will ask to see your GitHub portfolio when you're interviewing for IT roles. </a:t>
            </a:r>
          </a:p>
          <a:p>
            <a:pPr marL="228600" indent="-228600">
              <a:buFont typeface="+mj-lt"/>
              <a:buAutoNum type="arabicPeriod"/>
            </a:pPr>
            <a:r>
              <a:rPr lang="en-GB" dirty="0"/>
              <a:t>GitHub portfolios give companies an idea of what projects you've worked on and what kind of code you can write.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commant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of bagfix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master branch and the other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If you do not have a GitHub account, now is the time you should create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 so we can work on them. GitHub is a popular choice with a robust feature set, but it's not the only one.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a:t>
            </a:r>
          </a:p>
          <a:p>
            <a:pPr marL="228600" indent="-228600">
              <a:buFont typeface="+mj-lt"/>
              <a:buAutoNum type="arabicPeriod"/>
            </a:pPr>
            <a:r>
              <a:rPr lang="en-GB" dirty="0"/>
              <a:t>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codeing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changes to our files, sometimes we will manually to tests to verify that the code still works, sometimes we will forgot to do that. Forgetting to run tests is common for any software project no matter how big or small.</a:t>
            </a:r>
          </a:p>
          <a:p>
            <a:r>
              <a:rPr lang="en-GB" dirty="0"/>
              <a:t>Luckily, we don't need to. We can write automated tests to test the code for us and then use a continuous integration or CI system to run those tests automatically.</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401335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two ways to start working with a git repository: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creating a repository from scratch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clone – a repository already exists somewhere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case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have call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4290257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18/01/2023</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18/01/2023</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5.png"/><Relationship Id="rId12" Type="http://schemas.microsoft.com/office/2007/relationships/hdphoto" Target="../media/hdphoto7.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39.png"/><Relationship Id="rId10" Type="http://schemas.microsoft.com/office/2007/relationships/hdphoto" Target="../media/hdphoto15.wdp"/><Relationship Id="rId4" Type="http://schemas.openxmlformats.org/officeDocument/2006/relationships/image" Target="../media/image38.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9.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3.png"/><Relationship Id="rId7"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54.jpeg"/><Relationship Id="rId9"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1.png"/><Relationship Id="rId21" Type="http://schemas.openxmlformats.org/officeDocument/2006/relationships/image" Target="../media/image7.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microsoft.com/office/2007/relationships/hdphoto" Target="../media/hdphoto13.wdp"/><Relationship Id="rId2" Type="http://schemas.openxmlformats.org/officeDocument/2006/relationships/notesSlide" Target="../notesSlides/notesSlide2.xml"/><Relationship Id="rId16" Type="http://schemas.microsoft.com/office/2007/relationships/hdphoto" Target="../media/hdphoto9.wdp"/><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10.png"/><Relationship Id="rId5" Type="http://schemas.openxmlformats.org/officeDocument/2006/relationships/image" Target="../media/image3.png"/><Relationship Id="rId15" Type="http://schemas.microsoft.com/office/2007/relationships/hdphoto" Target="../media/hdphoto8.wdp"/><Relationship Id="rId23" Type="http://schemas.openxmlformats.org/officeDocument/2006/relationships/image" Target="../media/image9.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2.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jpeg"/><Relationship Id="rId5" Type="http://schemas.openxmlformats.org/officeDocument/2006/relationships/image" Target="../media/image97.jpeg"/><Relationship Id="rId10" Type="http://schemas.openxmlformats.org/officeDocument/2006/relationships/image" Target="../media/image102.jpeg"/><Relationship Id="rId4" Type="http://schemas.openxmlformats.org/officeDocument/2006/relationships/image" Target="../media/image96.png"/><Relationship Id="rId9" Type="http://schemas.openxmlformats.org/officeDocument/2006/relationships/image" Target="../media/image101.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12.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45.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17.jpg"/><Relationship Id="rId3" Type="http://schemas.openxmlformats.org/officeDocument/2006/relationships/image" Target="../media/image63.png"/><Relationship Id="rId7" Type="http://schemas.openxmlformats.org/officeDocument/2006/relationships/image" Target="../media/image66.jpeg"/><Relationship Id="rId12"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5.jpeg"/><Relationship Id="rId11" Type="http://schemas.openxmlformats.org/officeDocument/2006/relationships/image" Target="../media/image115.png"/><Relationship Id="rId5" Type="http://schemas.openxmlformats.org/officeDocument/2006/relationships/image" Target="../media/image64.jpeg"/><Relationship Id="rId10" Type="http://schemas.openxmlformats.org/officeDocument/2006/relationships/image" Target="../media/image114.png"/><Relationship Id="rId4" Type="http://schemas.openxmlformats.org/officeDocument/2006/relationships/image" Target="../media/image54.jpeg"/><Relationship Id="rId9"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50.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png"/><Relationship Id="rId4" Type="http://schemas.openxmlformats.org/officeDocument/2006/relationships/image" Target="../media/image17.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dissolv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dissolv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dissolve">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1"/>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dissolv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0"/>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3" name="Straight Arrow Connector 2">
            <a:extLst>
              <a:ext uri="{FF2B5EF4-FFF2-40B4-BE49-F238E27FC236}">
                <a16:creationId xmlns:a16="http://schemas.microsoft.com/office/drawing/2014/main" id="{81DB3C12-9346-CFAA-BC87-5EBEA8CB155A}"/>
              </a:ext>
            </a:extLst>
          </p:cNvPr>
          <p:cNvCxnSpPr>
            <a:cxnSpLocks/>
          </p:cNvCxnSpPr>
          <p:nvPr/>
        </p:nvCxnSpPr>
        <p:spPr>
          <a:xfrm>
            <a:off x="2507468" y="908173"/>
            <a:ext cx="590866" cy="31835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6FE829-EE7E-E615-04A4-9708E3028508}"/>
              </a:ext>
            </a:extLst>
          </p:cNvPr>
          <p:cNvSpPr txBox="1"/>
          <p:nvPr/>
        </p:nvSpPr>
        <p:spPr>
          <a:xfrm>
            <a:off x="7301726" y="2728611"/>
            <a:ext cx="2850900" cy="1631216"/>
          </a:xfrm>
          <a:prstGeom prst="rect">
            <a:avLst/>
          </a:prstGeom>
          <a:noFill/>
          <a:ln w="38100">
            <a:solidFill>
              <a:srgbClr val="C00000"/>
            </a:solidFill>
          </a:ln>
        </p:spPr>
        <p:txBody>
          <a:bodyPr wrap="square" rtlCol="0">
            <a:spAutoFit/>
          </a:bodyPr>
          <a:lstStyle/>
          <a:p>
            <a:r>
              <a:rPr lang="en-BE" sz="2800" dirty="0"/>
              <a:t>Merge Algorithms</a:t>
            </a:r>
          </a:p>
          <a:p>
            <a:pPr marL="285750" indent="-285750">
              <a:buFont typeface="Arial" panose="020B0604020202020204" pitchFamily="34" charset="0"/>
              <a:buChar char="•"/>
            </a:pPr>
            <a:r>
              <a:rPr lang="en-GB" sz="2400" dirty="0"/>
              <a:t>F</a:t>
            </a:r>
            <a:r>
              <a:rPr lang="en-BE" sz="2400" dirty="0"/>
              <a:t>ast-forward</a:t>
            </a:r>
          </a:p>
          <a:p>
            <a:pPr marL="285750" indent="-285750">
              <a:buFont typeface="Arial" panose="020B0604020202020204" pitchFamily="34" charset="0"/>
              <a:buChar char="•"/>
            </a:pPr>
            <a:r>
              <a:rPr lang="en-BE" sz="2400" dirty="0"/>
              <a:t>Squash</a:t>
            </a:r>
          </a:p>
          <a:p>
            <a:pPr marL="285750" indent="-285750">
              <a:buFont typeface="Arial" panose="020B0604020202020204" pitchFamily="34" charset="0"/>
              <a:buChar char="•"/>
            </a:pPr>
            <a:r>
              <a:rPr lang="en-GB" sz="2400" dirty="0"/>
              <a:t>T</a:t>
            </a:r>
            <a:r>
              <a:rPr lang="en-BE" sz="2400" dirty="0"/>
              <a:t>hree-way merge</a:t>
            </a:r>
          </a:p>
        </p:txBody>
      </p:sp>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grpSp>
        <p:nvGrpSpPr>
          <p:cNvPr id="57" name="Group 56">
            <a:extLst>
              <a:ext uri="{FF2B5EF4-FFF2-40B4-BE49-F238E27FC236}">
                <a16:creationId xmlns:a16="http://schemas.microsoft.com/office/drawing/2014/main" id="{03E3B2F7-947B-51CA-4DC0-3742A32D5F38}"/>
              </a:ext>
            </a:extLst>
          </p:cNvPr>
          <p:cNvGrpSpPr/>
          <p:nvPr/>
        </p:nvGrpSpPr>
        <p:grpSpPr>
          <a:xfrm>
            <a:off x="190925" y="3888322"/>
            <a:ext cx="4953918" cy="2718082"/>
            <a:chOff x="190925" y="3888322"/>
            <a:chExt cx="4953918" cy="2718082"/>
          </a:xfrm>
        </p:grpSpPr>
        <p:pic>
          <p:nvPicPr>
            <p:cNvPr id="3074" name="Picture 2" descr="The difference between git merge and git merge --no-ff is easy to  understand - Programmer Sought">
              <a:extLst>
                <a:ext uri="{FF2B5EF4-FFF2-40B4-BE49-F238E27FC236}">
                  <a16:creationId xmlns:a16="http://schemas.microsoft.com/office/drawing/2014/main" id="{E7EBDA94-F3C4-3B7D-0D3A-2F8541E065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115" y="3888322"/>
              <a:ext cx="4888728" cy="2718082"/>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90D972-56BF-FDFE-A5E4-8A2DF0947AA6}"/>
                </a:ext>
              </a:extLst>
            </p:cNvPr>
            <p:cNvSpPr txBox="1"/>
            <p:nvPr/>
          </p:nvSpPr>
          <p:spPr>
            <a:xfrm>
              <a:off x="190925" y="4478215"/>
              <a:ext cx="1004830" cy="230832"/>
            </a:xfrm>
            <a:prstGeom prst="rect">
              <a:avLst/>
            </a:prstGeom>
            <a:noFill/>
          </p:spPr>
          <p:txBody>
            <a:bodyPr wrap="square" rtlCol="0">
              <a:spAutoFit/>
            </a:bodyPr>
            <a:lstStyle/>
            <a:p>
              <a:r>
                <a:rPr lang="en-GB" sz="900" dirty="0">
                  <a:solidFill>
                    <a:srgbClr val="000000"/>
                  </a:solidFill>
                </a:rPr>
                <a:t>T</a:t>
              </a:r>
              <a:r>
                <a:rPr lang="en-BE" sz="900" dirty="0">
                  <a:solidFill>
                    <a:srgbClr val="000000"/>
                  </a:solidFill>
                </a:rPr>
                <a:t>hree-way merge</a:t>
              </a:r>
            </a:p>
          </p:txBody>
        </p:sp>
      </p:grpSp>
      <p:sp>
        <p:nvSpPr>
          <p:cNvPr id="7" name="TextBox 6">
            <a:extLst>
              <a:ext uri="{FF2B5EF4-FFF2-40B4-BE49-F238E27FC236}">
                <a16:creationId xmlns:a16="http://schemas.microsoft.com/office/drawing/2014/main" id="{560FFB3E-8785-224B-8937-A028B94231C3}"/>
              </a:ext>
            </a:extLst>
          </p:cNvPr>
          <p:cNvSpPr txBox="1"/>
          <p:nvPr/>
        </p:nvSpPr>
        <p:spPr>
          <a:xfrm>
            <a:off x="863686" y="6610324"/>
            <a:ext cx="3824291" cy="230832"/>
          </a:xfrm>
          <a:prstGeom prst="rect">
            <a:avLst/>
          </a:prstGeom>
          <a:noFill/>
        </p:spPr>
        <p:txBody>
          <a:bodyPr wrap="square">
            <a:spAutoFit/>
          </a:bodyPr>
          <a:lstStyle/>
          <a:p>
            <a:r>
              <a:rPr lang="en-BE" sz="900" dirty="0"/>
              <a:t>https://www.programmersought.com/article/74045324711/</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 feature</a:t>
              </a:r>
            </a:p>
          </p:txBody>
        </p: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dissolv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dissolv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dissolv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dissolve">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3"/>
          <a:stretch>
            <a:fillRect/>
          </a:stretch>
        </p:blipFill>
        <p:spPr>
          <a:xfrm>
            <a:off x="6336659" y="4596000"/>
            <a:ext cx="1253530" cy="1058918"/>
          </a:xfrm>
          <a:prstGeom prst="rect">
            <a:avLst/>
          </a:prstGeom>
        </p:spPr>
      </p:pic>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67" name="Group 18466">
            <a:extLst>
              <a:ext uri="{FF2B5EF4-FFF2-40B4-BE49-F238E27FC236}">
                <a16:creationId xmlns:a16="http://schemas.microsoft.com/office/drawing/2014/main" id="{7CAFAFF8-7310-C284-CF6B-41B9943DF1CE}"/>
              </a:ext>
            </a:extLst>
          </p:cNvPr>
          <p:cNvGrpSpPr/>
          <p:nvPr/>
        </p:nvGrpSpPr>
        <p:grpSpPr>
          <a:xfrm>
            <a:off x="9100321" y="1278103"/>
            <a:ext cx="425545" cy="582581"/>
            <a:chOff x="8999809" y="2443284"/>
            <a:chExt cx="425545" cy="582581"/>
          </a:xfrm>
        </p:grpSpPr>
        <p:pic>
          <p:nvPicPr>
            <p:cNvPr id="18462" name="Picture 2" descr="What Is a Git Merge Fast Forward?">
              <a:extLst>
                <a:ext uri="{FF2B5EF4-FFF2-40B4-BE49-F238E27FC236}">
                  <a16:creationId xmlns:a16="http://schemas.microsoft.com/office/drawing/2014/main" id="{28E07491-F06A-7438-40A2-E554EFA3B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92" r="40639" b="85323"/>
            <a:stretch/>
          </p:blipFill>
          <p:spPr bwMode="auto">
            <a:xfrm>
              <a:off x="8999809" y="2443284"/>
              <a:ext cx="425545" cy="582581"/>
            </a:xfrm>
            <a:prstGeom prst="rect">
              <a:avLst/>
            </a:prstGeom>
            <a:noFill/>
            <a:extLst>
              <a:ext uri="{909E8E84-426E-40DD-AFC4-6F175D3DCCD1}">
                <a14:hiddenFill xmlns:a14="http://schemas.microsoft.com/office/drawing/2010/main">
                  <a:solidFill>
                    <a:srgbClr val="FFFFFF"/>
                  </a:solidFill>
                </a14:hiddenFill>
              </a:ext>
            </a:extLst>
          </p:spPr>
        </p:pic>
        <p:sp>
          <p:nvSpPr>
            <p:cNvPr id="18466" name="Oval 18465">
              <a:extLst>
                <a:ext uri="{FF2B5EF4-FFF2-40B4-BE49-F238E27FC236}">
                  <a16:creationId xmlns:a16="http://schemas.microsoft.com/office/drawing/2014/main" id="{E07D8E11-073A-D0EC-C575-59B3F309EAFA}"/>
                </a:ext>
              </a:extLst>
            </p:cNvPr>
            <p:cNvSpPr/>
            <p:nvPr/>
          </p:nvSpPr>
          <p:spPr>
            <a:xfrm>
              <a:off x="8999809" y="2848285"/>
              <a:ext cx="45719" cy="1775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68" name="Picture 2" descr="What Is a Git Merge Fast Forward?">
            <a:extLst>
              <a:ext uri="{FF2B5EF4-FFF2-40B4-BE49-F238E27FC236}">
                <a16:creationId xmlns:a16="http://schemas.microsoft.com/office/drawing/2014/main" id="{536C06EB-A2AC-7EBB-DC36-A74E619CAC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787" r="47785" b="35881"/>
          <a:stretch/>
        </p:blipFill>
        <p:spPr bwMode="auto">
          <a:xfrm>
            <a:off x="8306107" y="1265733"/>
            <a:ext cx="845066" cy="2545126"/>
          </a:xfrm>
          <a:prstGeom prst="rect">
            <a:avLst/>
          </a:prstGeom>
          <a:noFill/>
          <a:extLst>
            <a:ext uri="{909E8E84-426E-40DD-AFC4-6F175D3DCCD1}">
              <a14:hiddenFill xmlns:a14="http://schemas.microsoft.com/office/drawing/2010/main">
                <a:solidFill>
                  <a:srgbClr val="FFFFFF"/>
                </a:solidFill>
              </a14:hiddenFill>
            </a:ext>
          </a:extLst>
        </p:spPr>
      </p:pic>
      <p:pic>
        <p:nvPicPr>
          <p:cNvPr id="18469" name="Picture 2" descr="What Is a Git Merge Fast Forward?">
            <a:extLst>
              <a:ext uri="{FF2B5EF4-FFF2-40B4-BE49-F238E27FC236}">
                <a16:creationId xmlns:a16="http://schemas.microsoft.com/office/drawing/2014/main" id="{AC85E34A-7D12-18FD-E56D-1D1D5BDBCE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34" t="14650" r="40639" b="39752"/>
          <a:stretch/>
        </p:blipFill>
        <p:spPr bwMode="auto">
          <a:xfrm>
            <a:off x="9100321" y="1877225"/>
            <a:ext cx="428685" cy="1809962"/>
          </a:xfrm>
          <a:prstGeom prst="rect">
            <a:avLst/>
          </a:prstGeom>
          <a:noFill/>
          <a:extLst>
            <a:ext uri="{909E8E84-426E-40DD-AFC4-6F175D3DCCD1}">
              <a14:hiddenFill xmlns:a14="http://schemas.microsoft.com/office/drawing/2010/main">
                <a:solidFill>
                  <a:srgbClr val="FFFFFF"/>
                </a:solidFill>
              </a14:hiddenFill>
            </a:ext>
          </a:extLst>
        </p:spPr>
      </p:pic>
      <p:grpSp>
        <p:nvGrpSpPr>
          <p:cNvPr id="18482" name="Group 18481">
            <a:extLst>
              <a:ext uri="{FF2B5EF4-FFF2-40B4-BE49-F238E27FC236}">
                <a16:creationId xmlns:a16="http://schemas.microsoft.com/office/drawing/2014/main" id="{C5EA4F5F-CDBA-8365-E8A7-4A18C7B2658F}"/>
              </a:ext>
            </a:extLst>
          </p:cNvPr>
          <p:cNvGrpSpPr/>
          <p:nvPr/>
        </p:nvGrpSpPr>
        <p:grpSpPr>
          <a:xfrm>
            <a:off x="6331664" y="1283550"/>
            <a:ext cx="1903973" cy="3280945"/>
            <a:chOff x="6331664" y="1283550"/>
            <a:chExt cx="1903973" cy="3280945"/>
          </a:xfrm>
        </p:grpSpPr>
        <p:sp>
          <p:nvSpPr>
            <p:cNvPr id="18470" name="TextBox 18469">
              <a:extLst>
                <a:ext uri="{FF2B5EF4-FFF2-40B4-BE49-F238E27FC236}">
                  <a16:creationId xmlns:a16="http://schemas.microsoft.com/office/drawing/2014/main" id="{F2E5925C-C53E-62AA-5ED2-42A1F99C38E2}"/>
                </a:ext>
              </a:extLst>
            </p:cNvPr>
            <p:cNvSpPr txBox="1"/>
            <p:nvPr/>
          </p:nvSpPr>
          <p:spPr>
            <a:xfrm>
              <a:off x="6331664" y="4225941"/>
              <a:ext cx="1752734" cy="338554"/>
            </a:xfrm>
            <a:prstGeom prst="rect">
              <a:avLst/>
            </a:prstGeom>
            <a:solidFill>
              <a:schemeClr val="bg1"/>
            </a:solidFill>
            <a:ln w="28575">
              <a:solidFill>
                <a:schemeClr val="bg1"/>
              </a:solidFill>
            </a:ln>
          </p:spPr>
          <p:txBody>
            <a:bodyPr wrap="square">
              <a:spAutoFit/>
            </a:bodyPr>
            <a:lstStyle/>
            <a:p>
              <a:r>
                <a:rPr lang="en-US" sz="1600" dirty="0"/>
                <a:t>three-way merge</a:t>
              </a:r>
              <a:endParaRPr lang="en-BE" sz="1600" dirty="0"/>
            </a:p>
          </p:txBody>
        </p:sp>
        <p:grpSp>
          <p:nvGrpSpPr>
            <p:cNvPr id="18476" name="Group 18475">
              <a:extLst>
                <a:ext uri="{FF2B5EF4-FFF2-40B4-BE49-F238E27FC236}">
                  <a16:creationId xmlns:a16="http://schemas.microsoft.com/office/drawing/2014/main" id="{61189416-1C4D-7E8C-FD02-18722E2372AF}"/>
                </a:ext>
              </a:extLst>
            </p:cNvPr>
            <p:cNvGrpSpPr/>
            <p:nvPr/>
          </p:nvGrpSpPr>
          <p:grpSpPr>
            <a:xfrm>
              <a:off x="6482903" y="1283550"/>
              <a:ext cx="1752734" cy="2641090"/>
              <a:chOff x="6482903" y="1422450"/>
              <a:chExt cx="1752734" cy="2641090"/>
            </a:xfrm>
          </p:grpSpPr>
          <p:pic>
            <p:nvPicPr>
              <p:cNvPr id="18463" name="Picture 2" descr="What Is a Git Merge Fast Forward?">
                <a:extLst>
                  <a:ext uri="{FF2B5EF4-FFF2-40B4-BE49-F238E27FC236}">
                    <a16:creationId xmlns:a16="http://schemas.microsoft.com/office/drawing/2014/main" id="{0A06A548-DF9B-A65D-8B53-1689E81861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8000" b="33464"/>
              <a:stretch/>
            </p:blipFill>
            <p:spPr bwMode="auto">
              <a:xfrm>
                <a:off x="6482903" y="1422450"/>
                <a:ext cx="1752734" cy="2641090"/>
              </a:xfrm>
              <a:prstGeom prst="rect">
                <a:avLst/>
              </a:prstGeom>
              <a:noFill/>
              <a:extLst>
                <a:ext uri="{909E8E84-426E-40DD-AFC4-6F175D3DCCD1}">
                  <a14:hiddenFill xmlns:a14="http://schemas.microsoft.com/office/drawing/2010/main">
                    <a:solidFill>
                      <a:srgbClr val="FFFFFF"/>
                    </a:solidFill>
                  </a14:hiddenFill>
                </a:ext>
              </a:extLst>
            </p:spPr>
          </p:pic>
          <p:sp>
            <p:nvSpPr>
              <p:cNvPr id="18471" name="Oval 18470">
                <a:extLst>
                  <a:ext uri="{FF2B5EF4-FFF2-40B4-BE49-F238E27FC236}">
                    <a16:creationId xmlns:a16="http://schemas.microsoft.com/office/drawing/2014/main" id="{643DF43C-D006-EAD5-532C-F6ADA463E95B}"/>
                  </a:ext>
                </a:extLst>
              </p:cNvPr>
              <p:cNvSpPr/>
              <p:nvPr/>
            </p:nvSpPr>
            <p:spPr>
              <a:xfrm>
                <a:off x="7237691" y="3890786"/>
                <a:ext cx="160335" cy="141249"/>
              </a:xfrm>
              <a:prstGeom prst="ellipse">
                <a:avLst/>
              </a:prstGeom>
              <a:solidFill>
                <a:schemeClr val="accent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72" name="Rectangle 18471">
                <a:extLst>
                  <a:ext uri="{FF2B5EF4-FFF2-40B4-BE49-F238E27FC236}">
                    <a16:creationId xmlns:a16="http://schemas.microsoft.com/office/drawing/2014/main" id="{CCEF6AD8-79AD-AC9B-825E-367F9AE4A7ED}"/>
                  </a:ext>
                </a:extLst>
              </p:cNvPr>
              <p:cNvSpPr/>
              <p:nvPr/>
            </p:nvSpPr>
            <p:spPr>
              <a:xfrm>
                <a:off x="6679521" y="3355239"/>
                <a:ext cx="531159" cy="32180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74" name="Picture 18473">
                <a:extLst>
                  <a:ext uri="{FF2B5EF4-FFF2-40B4-BE49-F238E27FC236}">
                    <a16:creationId xmlns:a16="http://schemas.microsoft.com/office/drawing/2014/main" id="{DB5299BF-646F-7BF0-8CF5-0D105D337BA2}"/>
                  </a:ext>
                </a:extLst>
              </p:cNvPr>
              <p:cNvPicPr>
                <a:picLocks noChangeAspect="1"/>
              </p:cNvPicPr>
              <p:nvPr/>
            </p:nvPicPr>
            <p:blipFill>
              <a:blip r:embed="rId8"/>
              <a:stretch>
                <a:fillRect/>
              </a:stretch>
            </p:blipFill>
            <p:spPr>
              <a:xfrm rot="18678133">
                <a:off x="6792762" y="3362452"/>
                <a:ext cx="251412" cy="692936"/>
              </a:xfrm>
              <a:prstGeom prst="rect">
                <a:avLst/>
              </a:prstGeom>
            </p:spPr>
          </p:pic>
          <p:pic>
            <p:nvPicPr>
              <p:cNvPr id="18475" name="Picture 18474">
                <a:extLst>
                  <a:ext uri="{FF2B5EF4-FFF2-40B4-BE49-F238E27FC236}">
                    <a16:creationId xmlns:a16="http://schemas.microsoft.com/office/drawing/2014/main" id="{BC5449AE-6876-3F88-426F-301AEEAD425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39" b="93976" l="9804" r="88235">
                            <a14:foregroundMark x1="50980" y1="93976" x2="50980" y2="93976"/>
                            <a14:foregroundMark x1="33333" y1="84337" x2="33333" y2="84337"/>
                            <a14:foregroundMark x1="27451" y1="71084" x2="27451" y2="71084"/>
                          </a14:backgroundRemoval>
                        </a14:imgEffect>
                      </a14:imgLayer>
                    </a14:imgProps>
                  </a:ext>
                </a:extLst>
              </a:blip>
              <a:stretch>
                <a:fillRect/>
              </a:stretch>
            </p:blipFill>
            <p:spPr>
              <a:xfrm>
                <a:off x="7212855" y="3652636"/>
                <a:ext cx="185171" cy="228191"/>
              </a:xfrm>
              <a:prstGeom prst="rect">
                <a:avLst/>
              </a:prstGeom>
            </p:spPr>
          </p:pic>
        </p:grpSp>
      </p:grpSp>
      <p:grpSp>
        <p:nvGrpSpPr>
          <p:cNvPr id="18481" name="Group 18480">
            <a:extLst>
              <a:ext uri="{FF2B5EF4-FFF2-40B4-BE49-F238E27FC236}">
                <a16:creationId xmlns:a16="http://schemas.microsoft.com/office/drawing/2014/main" id="{39215693-7026-2E5F-82D0-3FCB5BF08627}"/>
              </a:ext>
            </a:extLst>
          </p:cNvPr>
          <p:cNvGrpSpPr/>
          <p:nvPr/>
        </p:nvGrpSpPr>
        <p:grpSpPr>
          <a:xfrm>
            <a:off x="4987191" y="2814826"/>
            <a:ext cx="1894751" cy="573798"/>
            <a:chOff x="4987191" y="2814826"/>
            <a:chExt cx="1894751" cy="573798"/>
          </a:xfrm>
        </p:grpSpPr>
        <p:sp>
          <p:nvSpPr>
            <p:cNvPr id="18477" name="TextBox 18476">
              <a:extLst>
                <a:ext uri="{FF2B5EF4-FFF2-40B4-BE49-F238E27FC236}">
                  <a16:creationId xmlns:a16="http://schemas.microsoft.com/office/drawing/2014/main" id="{ADD885A3-CF29-B076-FF9D-F1C66A7CDB3F}"/>
                </a:ext>
              </a:extLst>
            </p:cNvPr>
            <p:cNvSpPr txBox="1"/>
            <p:nvPr/>
          </p:nvSpPr>
          <p:spPr>
            <a:xfrm>
              <a:off x="4987191" y="3080847"/>
              <a:ext cx="1136108" cy="307777"/>
            </a:xfrm>
            <a:prstGeom prst="rect">
              <a:avLst/>
            </a:prstGeom>
            <a:noFill/>
            <a:ln w="28575">
              <a:solidFill>
                <a:srgbClr val="166623"/>
              </a:solidFill>
            </a:ln>
          </p:spPr>
          <p:txBody>
            <a:bodyPr wrap="square" rtlCol="0">
              <a:spAutoFit/>
            </a:bodyPr>
            <a:lstStyle/>
            <a:p>
              <a:r>
                <a:rPr lang="en-BE" sz="1400" dirty="0"/>
                <a:t>Split history</a:t>
              </a:r>
            </a:p>
          </p:txBody>
        </p:sp>
        <p:cxnSp>
          <p:nvCxnSpPr>
            <p:cNvPr id="18478" name="Straight Arrow Connector 18477">
              <a:extLst>
                <a:ext uri="{FF2B5EF4-FFF2-40B4-BE49-F238E27FC236}">
                  <a16:creationId xmlns:a16="http://schemas.microsoft.com/office/drawing/2014/main" id="{C51875FF-6108-C48A-CCEB-7DFDCDF437F8}"/>
                </a:ext>
              </a:extLst>
            </p:cNvPr>
            <p:cNvCxnSpPr>
              <a:cxnSpLocks/>
              <a:stCxn id="18477" idx="3"/>
            </p:cNvCxnSpPr>
            <p:nvPr/>
          </p:nvCxnSpPr>
          <p:spPr>
            <a:xfrm flipV="1">
              <a:off x="6123299" y="2814826"/>
              <a:ext cx="758643" cy="419910"/>
            </a:xfrm>
            <a:prstGeom prst="straightConnector1">
              <a:avLst/>
            </a:prstGeom>
            <a:ln w="5715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87" name="Group 18486">
            <a:extLst>
              <a:ext uri="{FF2B5EF4-FFF2-40B4-BE49-F238E27FC236}">
                <a16:creationId xmlns:a16="http://schemas.microsoft.com/office/drawing/2014/main" id="{51AD44D3-6D23-7752-D1B4-35E27B639E4A}"/>
              </a:ext>
            </a:extLst>
          </p:cNvPr>
          <p:cNvGrpSpPr/>
          <p:nvPr/>
        </p:nvGrpSpPr>
        <p:grpSpPr>
          <a:xfrm>
            <a:off x="9668132" y="1222975"/>
            <a:ext cx="2311662" cy="3969402"/>
            <a:chOff x="9818607" y="1222975"/>
            <a:chExt cx="2311662" cy="3969402"/>
          </a:xfrm>
        </p:grpSpPr>
        <p:pic>
          <p:nvPicPr>
            <p:cNvPr id="4098" name="Picture 2" descr="What Is a Git Merge Fast Forward?">
              <a:extLst>
                <a:ext uri="{FF2B5EF4-FFF2-40B4-BE49-F238E27FC236}">
                  <a16:creationId xmlns:a16="http://schemas.microsoft.com/office/drawing/2014/main" id="{81B1B7DD-9750-FBE9-76B9-6F8896BA8D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988"/>
            <a:stretch/>
          </p:blipFill>
          <p:spPr bwMode="auto">
            <a:xfrm>
              <a:off x="9818607" y="1222975"/>
              <a:ext cx="2136811" cy="3969402"/>
            </a:xfrm>
            <a:prstGeom prst="rect">
              <a:avLst/>
            </a:prstGeom>
            <a:noFill/>
            <a:extLst>
              <a:ext uri="{909E8E84-426E-40DD-AFC4-6F175D3DCCD1}">
                <a14:hiddenFill xmlns:a14="http://schemas.microsoft.com/office/drawing/2010/main">
                  <a:solidFill>
                    <a:srgbClr val="FFFFFF"/>
                  </a:solidFill>
                </a14:hiddenFill>
              </a:ext>
            </a:extLst>
          </p:spPr>
        </p:pic>
        <p:sp>
          <p:nvSpPr>
            <p:cNvPr id="18483" name="TextBox 18482">
              <a:extLst>
                <a:ext uri="{FF2B5EF4-FFF2-40B4-BE49-F238E27FC236}">
                  <a16:creationId xmlns:a16="http://schemas.microsoft.com/office/drawing/2014/main" id="{6805A9C0-4F0F-08A7-BB2A-98C0E6322801}"/>
                </a:ext>
              </a:extLst>
            </p:cNvPr>
            <p:cNvSpPr txBox="1"/>
            <p:nvPr/>
          </p:nvSpPr>
          <p:spPr>
            <a:xfrm>
              <a:off x="10924117" y="2742344"/>
              <a:ext cx="1206152" cy="307777"/>
            </a:xfrm>
            <a:prstGeom prst="rect">
              <a:avLst/>
            </a:prstGeom>
            <a:noFill/>
            <a:ln w="28575">
              <a:solidFill>
                <a:srgbClr val="166623"/>
              </a:solidFill>
            </a:ln>
          </p:spPr>
          <p:txBody>
            <a:bodyPr wrap="square" rtlCol="0">
              <a:spAutoFit/>
            </a:bodyPr>
            <a:lstStyle/>
            <a:p>
              <a:r>
                <a:rPr lang="en-BE" sz="1400" dirty="0"/>
                <a:t>Linear history</a:t>
              </a:r>
            </a:p>
          </p:txBody>
        </p:sp>
      </p:grpSp>
      <p:grpSp>
        <p:nvGrpSpPr>
          <p:cNvPr id="18490" name="Group 18489">
            <a:extLst>
              <a:ext uri="{FF2B5EF4-FFF2-40B4-BE49-F238E27FC236}">
                <a16:creationId xmlns:a16="http://schemas.microsoft.com/office/drawing/2014/main" id="{16E7013D-A56E-AF36-EBC2-7C3B1E7BD140}"/>
              </a:ext>
            </a:extLst>
          </p:cNvPr>
          <p:cNvGrpSpPr/>
          <p:nvPr/>
        </p:nvGrpSpPr>
        <p:grpSpPr>
          <a:xfrm>
            <a:off x="8612308" y="3905505"/>
            <a:ext cx="1923080" cy="1299242"/>
            <a:chOff x="8910826" y="3893135"/>
            <a:chExt cx="1923080" cy="1299242"/>
          </a:xfrm>
        </p:grpSpPr>
        <p:sp>
          <p:nvSpPr>
            <p:cNvPr id="18488" name="Left Brace 18487">
              <a:extLst>
                <a:ext uri="{FF2B5EF4-FFF2-40B4-BE49-F238E27FC236}">
                  <a16:creationId xmlns:a16="http://schemas.microsoft.com/office/drawing/2014/main" id="{A0BE1505-5BEB-2B04-55C3-5625CBED3E15}"/>
                </a:ext>
              </a:extLst>
            </p:cNvPr>
            <p:cNvSpPr/>
            <p:nvPr/>
          </p:nvSpPr>
          <p:spPr>
            <a:xfrm>
              <a:off x="10440366" y="3893135"/>
              <a:ext cx="393540" cy="129924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8489" name="TextBox 18488">
              <a:extLst>
                <a:ext uri="{FF2B5EF4-FFF2-40B4-BE49-F238E27FC236}">
                  <a16:creationId xmlns:a16="http://schemas.microsoft.com/office/drawing/2014/main" id="{607CFC4E-DBAB-F803-BED2-0B4E80A16FDC}"/>
                </a:ext>
              </a:extLst>
            </p:cNvPr>
            <p:cNvSpPr txBox="1"/>
            <p:nvPr/>
          </p:nvSpPr>
          <p:spPr>
            <a:xfrm>
              <a:off x="8910826" y="4281146"/>
              <a:ext cx="1444855" cy="523220"/>
            </a:xfrm>
            <a:prstGeom prst="rect">
              <a:avLst/>
            </a:prstGeom>
            <a:noFill/>
            <a:ln w="28575">
              <a:solidFill>
                <a:srgbClr val="C00000"/>
              </a:solidFill>
            </a:ln>
          </p:spPr>
          <p:txBody>
            <a:bodyPr wrap="square" rtlCol="0">
              <a:spAutoFit/>
            </a:bodyPr>
            <a:lstStyle/>
            <a:p>
              <a:pPr algn="ctr"/>
              <a:r>
                <a:rPr lang="en-BE" sz="1400" dirty="0">
                  <a:solidFill>
                    <a:srgbClr val="000000"/>
                  </a:solidFill>
                </a:rPr>
                <a:t>New </a:t>
              </a:r>
            </a:p>
            <a:p>
              <a:pPr algn="ctr"/>
              <a:r>
                <a:rPr lang="en-BE" sz="1400" dirty="0">
                  <a:solidFill>
                    <a:srgbClr val="000000"/>
                  </a:solidFill>
                </a:rPr>
                <a:t>IDs and timelines</a:t>
              </a:r>
            </a:p>
          </p:txBody>
        </p:sp>
      </p:grpSp>
      <p:sp>
        <p:nvSpPr>
          <p:cNvPr id="18491" name="TextBox 18490">
            <a:extLst>
              <a:ext uri="{FF2B5EF4-FFF2-40B4-BE49-F238E27FC236}">
                <a16:creationId xmlns:a16="http://schemas.microsoft.com/office/drawing/2014/main" id="{7629AE94-F293-AC72-CD3E-1550F4130D5B}"/>
              </a:ext>
            </a:extLst>
          </p:cNvPr>
          <p:cNvSpPr txBox="1"/>
          <p:nvPr/>
        </p:nvSpPr>
        <p:spPr>
          <a:xfrm>
            <a:off x="8663446" y="5438378"/>
            <a:ext cx="3384470" cy="307777"/>
          </a:xfrm>
          <a:prstGeom prst="rect">
            <a:avLst/>
          </a:prstGeom>
          <a:noFill/>
          <a:ln w="28575">
            <a:solidFill>
              <a:srgbClr val="C00000"/>
            </a:solidFill>
          </a:ln>
        </p:spPr>
        <p:txBody>
          <a:bodyPr wrap="square">
            <a:spAutoFit/>
          </a:bodyPr>
          <a:lstStyle/>
          <a:p>
            <a:r>
              <a:rPr lang="en-BE" sz="1400" dirty="0"/>
              <a:t>git rebase  - rewrites the history of commits</a:t>
            </a:r>
          </a:p>
        </p:txBody>
      </p:sp>
      <p:grpSp>
        <p:nvGrpSpPr>
          <p:cNvPr id="4096" name="Group 4095">
            <a:extLst>
              <a:ext uri="{FF2B5EF4-FFF2-40B4-BE49-F238E27FC236}">
                <a16:creationId xmlns:a16="http://schemas.microsoft.com/office/drawing/2014/main" id="{A9211336-7ED9-F0C9-9F3A-85D2704C5FE5}"/>
              </a:ext>
            </a:extLst>
          </p:cNvPr>
          <p:cNvGrpSpPr/>
          <p:nvPr/>
        </p:nvGrpSpPr>
        <p:grpSpPr>
          <a:xfrm>
            <a:off x="9525866" y="5879939"/>
            <a:ext cx="2117329" cy="742668"/>
            <a:chOff x="9525866" y="5879939"/>
            <a:chExt cx="2117329" cy="742668"/>
          </a:xfrm>
        </p:grpSpPr>
        <p:grpSp>
          <p:nvGrpSpPr>
            <p:cNvPr id="18494" name="Group 18493">
              <a:extLst>
                <a:ext uri="{FF2B5EF4-FFF2-40B4-BE49-F238E27FC236}">
                  <a16:creationId xmlns:a16="http://schemas.microsoft.com/office/drawing/2014/main" id="{22F3EE4E-198D-776B-3087-2C832DE58198}"/>
                </a:ext>
              </a:extLst>
            </p:cNvPr>
            <p:cNvGrpSpPr/>
            <p:nvPr/>
          </p:nvGrpSpPr>
          <p:grpSpPr>
            <a:xfrm>
              <a:off x="9525866" y="6241162"/>
              <a:ext cx="2117329" cy="381445"/>
              <a:chOff x="9479314" y="6258540"/>
              <a:chExt cx="2117329" cy="381445"/>
            </a:xfrm>
          </p:grpSpPr>
          <p:sp>
            <p:nvSpPr>
              <p:cNvPr id="18492" name="TextBox 18491">
                <a:extLst>
                  <a:ext uri="{FF2B5EF4-FFF2-40B4-BE49-F238E27FC236}">
                    <a16:creationId xmlns:a16="http://schemas.microsoft.com/office/drawing/2014/main" id="{8E1D92AE-7EB4-0678-6B31-798F1458E2AF}"/>
                  </a:ext>
                </a:extLst>
              </p:cNvPr>
              <p:cNvSpPr txBox="1"/>
              <p:nvPr/>
            </p:nvSpPr>
            <p:spPr>
              <a:xfrm>
                <a:off x="9479314" y="6279986"/>
                <a:ext cx="1752734" cy="338554"/>
              </a:xfrm>
              <a:prstGeom prst="rect">
                <a:avLst/>
              </a:prstGeom>
              <a:noFill/>
            </p:spPr>
            <p:txBody>
              <a:bodyPr wrap="square" rtlCol="0">
                <a:spAutoFit/>
              </a:bodyPr>
              <a:lstStyle/>
              <a:p>
                <a:r>
                  <a:rPr lang="en-BE" sz="1600" dirty="0"/>
                  <a:t>Public Repositories</a:t>
                </a:r>
              </a:p>
            </p:txBody>
          </p:sp>
          <p:pic>
            <p:nvPicPr>
              <p:cNvPr id="1849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8A4E814-276C-CAEB-6916-3EFA2C1AF65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215198" y="6258540"/>
                <a:ext cx="381445" cy="381445"/>
              </a:xfrm>
              <a:prstGeom prst="rect">
                <a:avLst/>
              </a:prstGeom>
              <a:noFill/>
              <a:extLst>
                <a:ext uri="{909E8E84-426E-40DD-AFC4-6F175D3DCCD1}">
                  <a14:hiddenFill xmlns:a14="http://schemas.microsoft.com/office/drawing/2010/main">
                    <a:solidFill>
                      <a:srgbClr val="FFFFFF"/>
                    </a:solidFill>
                  </a14:hiddenFill>
                </a:ext>
              </a:extLst>
            </p:spPr>
          </p:pic>
        </p:grpSp>
        <p:sp>
          <p:nvSpPr>
            <p:cNvPr id="18495" name="Down Arrow 18494">
              <a:extLst>
                <a:ext uri="{FF2B5EF4-FFF2-40B4-BE49-F238E27FC236}">
                  <a16:creationId xmlns:a16="http://schemas.microsoft.com/office/drawing/2014/main" id="{6C8B001C-5B56-22FD-CA00-1C208C551194}"/>
                </a:ext>
              </a:extLst>
            </p:cNvPr>
            <p:cNvSpPr/>
            <p:nvPr/>
          </p:nvSpPr>
          <p:spPr>
            <a:xfrm>
              <a:off x="10266744" y="5879939"/>
              <a:ext cx="289367" cy="36122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097" name="Group 4096">
            <a:extLst>
              <a:ext uri="{FF2B5EF4-FFF2-40B4-BE49-F238E27FC236}">
                <a16:creationId xmlns:a16="http://schemas.microsoft.com/office/drawing/2014/main" id="{96D98ABB-A27F-B234-319D-643065ADC95F}"/>
              </a:ext>
            </a:extLst>
          </p:cNvPr>
          <p:cNvGrpSpPr/>
          <p:nvPr/>
        </p:nvGrpSpPr>
        <p:grpSpPr>
          <a:xfrm>
            <a:off x="7450894" y="23732"/>
            <a:ext cx="1695146" cy="1369822"/>
            <a:chOff x="5655759" y="4608707"/>
            <a:chExt cx="1695146" cy="1369822"/>
          </a:xfrm>
        </p:grpSpPr>
        <p:grpSp>
          <p:nvGrpSpPr>
            <p:cNvPr id="4099" name="Group 4098">
              <a:extLst>
                <a:ext uri="{FF2B5EF4-FFF2-40B4-BE49-F238E27FC236}">
                  <a16:creationId xmlns:a16="http://schemas.microsoft.com/office/drawing/2014/main" id="{5985868F-B8EA-DCF4-89D7-EFE592B0A3C1}"/>
                </a:ext>
              </a:extLst>
            </p:cNvPr>
            <p:cNvGrpSpPr/>
            <p:nvPr/>
          </p:nvGrpSpPr>
          <p:grpSpPr>
            <a:xfrm>
              <a:off x="5969993" y="4608707"/>
              <a:ext cx="1380912" cy="1045757"/>
              <a:chOff x="1928604" y="1518451"/>
              <a:chExt cx="1380912" cy="1045757"/>
            </a:xfrm>
          </p:grpSpPr>
          <p:pic>
            <p:nvPicPr>
              <p:cNvPr id="4101" name="Picture 2" descr="Bug, development, problem, scan, software icon - Download on Iconfinder">
                <a:extLst>
                  <a:ext uri="{FF2B5EF4-FFF2-40B4-BE49-F238E27FC236}">
                    <a16:creationId xmlns:a16="http://schemas.microsoft.com/office/drawing/2014/main" id="{6B4DA3BE-7A52-F116-4695-1991D9AED1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718" y="1518451"/>
                <a:ext cx="756428" cy="756428"/>
              </a:xfrm>
              <a:prstGeom prst="rect">
                <a:avLst/>
              </a:prstGeom>
              <a:noFill/>
              <a:extLst>
                <a:ext uri="{909E8E84-426E-40DD-AFC4-6F175D3DCCD1}">
                  <a14:hiddenFill xmlns:a14="http://schemas.microsoft.com/office/drawing/2010/main">
                    <a:solidFill>
                      <a:srgbClr val="FFFFFF"/>
                    </a:solidFill>
                  </a14:hiddenFill>
                </a:ext>
              </a:extLst>
            </p:spPr>
          </p:pic>
          <p:sp>
            <p:nvSpPr>
              <p:cNvPr id="4102" name="TextBox 4101">
                <a:extLst>
                  <a:ext uri="{FF2B5EF4-FFF2-40B4-BE49-F238E27FC236}">
                    <a16:creationId xmlns:a16="http://schemas.microsoft.com/office/drawing/2014/main" id="{155A84B5-94A8-7F54-5BC3-0188152E6AF5}"/>
                  </a:ext>
                </a:extLst>
              </p:cNvPr>
              <p:cNvSpPr txBox="1"/>
              <p:nvPr/>
            </p:nvSpPr>
            <p:spPr>
              <a:xfrm>
                <a:off x="1928604" y="2225654"/>
                <a:ext cx="1380912" cy="338554"/>
              </a:xfrm>
              <a:prstGeom prst="rect">
                <a:avLst/>
              </a:prstGeom>
              <a:noFill/>
            </p:spPr>
            <p:txBody>
              <a:bodyPr wrap="square" rtlCol="0">
                <a:spAutoFit/>
              </a:bodyPr>
              <a:lstStyle/>
              <a:p>
                <a:r>
                  <a:rPr lang="en-GB" sz="1600" dirty="0"/>
                  <a:t>H</a:t>
                </a:r>
                <a:r>
                  <a:rPr lang="en-BE" sz="1600" dirty="0"/>
                  <a:t>ard to debug</a:t>
                </a:r>
              </a:p>
            </p:txBody>
          </p:sp>
        </p:grpSp>
        <p:sp>
          <p:nvSpPr>
            <p:cNvPr id="4100" name="Up Arrow 4099">
              <a:extLst>
                <a:ext uri="{FF2B5EF4-FFF2-40B4-BE49-F238E27FC236}">
                  <a16:creationId xmlns:a16="http://schemas.microsoft.com/office/drawing/2014/main" id="{3844C563-6CB7-8776-639D-22CC7DD98F2C}"/>
                </a:ext>
              </a:extLst>
            </p:cNvPr>
            <p:cNvSpPr/>
            <p:nvPr/>
          </p:nvSpPr>
          <p:spPr>
            <a:xfrm rot="13792080">
              <a:off x="5705108" y="5545495"/>
              <a:ext cx="383685" cy="48238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67"/>
                                        </p:tgtEl>
                                        <p:attrNameLst>
                                          <p:attrName>style.visibility</p:attrName>
                                        </p:attrNameLst>
                                      </p:cBhvr>
                                      <p:to>
                                        <p:strVal val="visible"/>
                                      </p:to>
                                    </p:set>
                                    <p:animEffect transition="in" filter="dissolve">
                                      <p:cBhvr>
                                        <p:cTn id="7" dur="500"/>
                                        <p:tgtEl>
                                          <p:spTgt spid="184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68"/>
                                        </p:tgtEl>
                                        <p:attrNameLst>
                                          <p:attrName>style.visibility</p:attrName>
                                        </p:attrNameLst>
                                      </p:cBhvr>
                                      <p:to>
                                        <p:strVal val="visible"/>
                                      </p:to>
                                    </p:set>
                                    <p:animEffect transition="in" filter="dissolve">
                                      <p:cBhvr>
                                        <p:cTn id="12" dur="500"/>
                                        <p:tgtEl>
                                          <p:spTgt spid="184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69"/>
                                        </p:tgtEl>
                                        <p:attrNameLst>
                                          <p:attrName>style.visibility</p:attrName>
                                        </p:attrNameLst>
                                      </p:cBhvr>
                                      <p:to>
                                        <p:strVal val="visible"/>
                                      </p:to>
                                    </p:set>
                                    <p:animEffect transition="in" filter="dissolve">
                                      <p:cBhvr>
                                        <p:cTn id="17" dur="500"/>
                                        <p:tgtEl>
                                          <p:spTgt spid="1846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82"/>
                                        </p:tgtEl>
                                        <p:attrNameLst>
                                          <p:attrName>style.visibility</p:attrName>
                                        </p:attrNameLst>
                                      </p:cBhvr>
                                      <p:to>
                                        <p:strVal val="visible"/>
                                      </p:to>
                                    </p:set>
                                    <p:animEffect transition="in" filter="dissolve">
                                      <p:cBhvr>
                                        <p:cTn id="22" dur="500"/>
                                        <p:tgtEl>
                                          <p:spTgt spid="1848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81"/>
                                        </p:tgtEl>
                                        <p:attrNameLst>
                                          <p:attrName>style.visibility</p:attrName>
                                        </p:attrNameLst>
                                      </p:cBhvr>
                                      <p:to>
                                        <p:strVal val="visible"/>
                                      </p:to>
                                    </p:set>
                                    <p:animEffect transition="in" filter="dissolve">
                                      <p:cBhvr>
                                        <p:cTn id="27" dur="500"/>
                                        <p:tgtEl>
                                          <p:spTgt spid="1848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dissolve">
                                      <p:cBhvr>
                                        <p:cTn id="32" dur="5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487"/>
                                        </p:tgtEl>
                                        <p:attrNameLst>
                                          <p:attrName>style.visibility</p:attrName>
                                        </p:attrNameLst>
                                      </p:cBhvr>
                                      <p:to>
                                        <p:strVal val="visible"/>
                                      </p:to>
                                    </p:set>
                                    <p:animEffect transition="in" filter="dissolve">
                                      <p:cBhvr>
                                        <p:cTn id="42" dur="500"/>
                                        <p:tgtEl>
                                          <p:spTgt spid="1848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490"/>
                                        </p:tgtEl>
                                        <p:attrNameLst>
                                          <p:attrName>style.visibility</p:attrName>
                                        </p:attrNameLst>
                                      </p:cBhvr>
                                      <p:to>
                                        <p:strVal val="visible"/>
                                      </p:to>
                                    </p:set>
                                    <p:animEffect transition="in" filter="dissolve">
                                      <p:cBhvr>
                                        <p:cTn id="47" dur="500"/>
                                        <p:tgtEl>
                                          <p:spTgt spid="1849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8491"/>
                                        </p:tgtEl>
                                        <p:attrNameLst>
                                          <p:attrName>style.visibility</p:attrName>
                                        </p:attrNameLst>
                                      </p:cBhvr>
                                      <p:to>
                                        <p:strVal val="visible"/>
                                      </p:to>
                                    </p:set>
                                    <p:animEffect transition="in" filter="dissolve">
                                      <p:cBhvr>
                                        <p:cTn id="50" dur="500"/>
                                        <p:tgtEl>
                                          <p:spTgt spid="1849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096"/>
                                        </p:tgtEl>
                                        <p:attrNameLst>
                                          <p:attrName>style.visibility</p:attrName>
                                        </p:attrNameLst>
                                      </p:cBhvr>
                                      <p:to>
                                        <p:strVal val="visible"/>
                                      </p:to>
                                    </p:set>
                                    <p:animEffect transition="in" filter="dissolve">
                                      <p:cBhvr>
                                        <p:cTn id="55" dur="500"/>
                                        <p:tgtEl>
                                          <p:spTgt spid="409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097"/>
                                        </p:tgtEl>
                                        <p:attrNameLst>
                                          <p:attrName>style.visibility</p:attrName>
                                        </p:attrNameLst>
                                      </p:cBhvr>
                                      <p:to>
                                        <p:strVal val="visible"/>
                                      </p:to>
                                    </p:set>
                                    <p:animEffect transition="in" filter="dissolve">
                                      <p:cBhvr>
                                        <p:cTn id="60"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p:txBody>
          <a:bodyPr/>
          <a:lstStyle/>
          <a:p>
            <a:r>
              <a:rPr lang="en-BE" dirty="0"/>
              <a:t>Groups and group projects (custom)</a:t>
            </a:r>
          </a:p>
          <a:p>
            <a:r>
              <a:rPr lang="en-BE" dirty="0"/>
              <a:t>Senior Design Competion – Molly Marks visit (Next Tuesday)</a:t>
            </a:r>
          </a:p>
          <a:p>
            <a:r>
              <a:rPr lang="en-GB" b="0" i="0" dirty="0">
                <a:solidFill>
                  <a:srgbClr val="000000"/>
                </a:solidFill>
                <a:effectLst/>
                <a:latin typeface="gg sans"/>
              </a:rPr>
              <a:t>Hill Air Force Base recruiters coming to talk to you (Feb 9)</a:t>
            </a:r>
            <a:endParaRPr lang="en-BE" dirty="0">
              <a:solidFill>
                <a:srgbClr val="000000"/>
              </a:solidFill>
            </a:endParaRP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grpSp>
        <p:nvGrpSpPr>
          <p:cNvPr id="3" name="Group 2">
            <a:extLst>
              <a:ext uri="{FF2B5EF4-FFF2-40B4-BE49-F238E27FC236}">
                <a16:creationId xmlns:a16="http://schemas.microsoft.com/office/drawing/2014/main" id="{96AACB44-D4F8-E7E9-828F-D360A1A8CF02}"/>
              </a:ext>
            </a:extLst>
          </p:cNvPr>
          <p:cNvGrpSpPr/>
          <p:nvPr/>
        </p:nvGrpSpPr>
        <p:grpSpPr>
          <a:xfrm>
            <a:off x="614598" y="1531539"/>
            <a:ext cx="2981920" cy="4436119"/>
            <a:chOff x="6940447" y="886962"/>
            <a:chExt cx="2981920" cy="4436119"/>
          </a:xfrm>
        </p:grpSpPr>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206" y="886962"/>
              <a:ext cx="1602824" cy="9264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Server Icon Free PNG Image｜Illustoon">
              <a:extLst>
                <a:ext uri="{FF2B5EF4-FFF2-40B4-BE49-F238E27FC236}">
                  <a16:creationId xmlns:a16="http://schemas.microsoft.com/office/drawing/2014/main" id="{F32045ED-01A6-0B89-ECEA-E122A2070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5" t="16668" r="8520" b="10220"/>
            <a:stretch/>
          </p:blipFill>
          <p:spPr bwMode="auto">
            <a:xfrm>
              <a:off x="6940447" y="1982449"/>
              <a:ext cx="2981920" cy="28931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05" t="26224" r="10619" b="25997"/>
            <a:stretch/>
          </p:blipFill>
          <p:spPr bwMode="auto">
            <a:xfrm>
              <a:off x="7496206" y="4766118"/>
              <a:ext cx="1225946" cy="55696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D9A52500-1C57-FEB5-A91C-40FC64F1DCB1}"/>
              </a:ext>
            </a:extLst>
          </p:cNvPr>
          <p:cNvPicPr>
            <a:picLocks noChangeAspect="1"/>
          </p:cNvPicPr>
          <p:nvPr/>
        </p:nvPicPr>
        <p:blipFill>
          <a:blip r:embed="rId6"/>
          <a:stretch>
            <a:fillRect/>
          </a:stretch>
        </p:blipFill>
        <p:spPr>
          <a:xfrm>
            <a:off x="4706912" y="1485029"/>
            <a:ext cx="5751644" cy="3572542"/>
          </a:xfrm>
          <a:prstGeom prst="rect">
            <a:avLst/>
          </a:prstGeom>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2827" y="5410695"/>
            <a:ext cx="2631370" cy="9771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168" y="5624668"/>
            <a:ext cx="2511250" cy="54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9"/>
            <a:ext cx="5213871" cy="25483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040"/>
                                        </p:tgtEl>
                                        <p:attrNameLst>
                                          <p:attrName>style.visibility</p:attrName>
                                        </p:attrNameLst>
                                      </p:cBhvr>
                                      <p:to>
                                        <p:strVal val="visible"/>
                                      </p:to>
                                    </p:set>
                                    <p:animEffect transition="in" filter="dissolve">
                                      <p:cBhvr>
                                        <p:cTn id="84"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699231"/>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55800" y="1495329"/>
                <a:ext cx="2061501" cy="246221"/>
              </a:xfrm>
              <a:prstGeom prst="rect">
                <a:avLst/>
              </a:prstGeom>
              <a:noFill/>
            </p:spPr>
            <p:txBody>
              <a:bodyPr wrap="square" rtlCol="0">
                <a:spAutoFit/>
              </a:bodyPr>
              <a:lstStyle/>
              <a:p>
                <a:r>
                  <a:rPr lang="en-GB" sz="1000" dirty="0">
                    <a:solidFill>
                      <a:schemeClr val="bg1"/>
                    </a:solidFill>
                    <a:latin typeface="Times New Roman" panose="02020603050405020304" pitchFamily="18" charset="0"/>
                    <a:cs typeface="Times New Roman" panose="02020603050405020304" pitchFamily="18" charset="0"/>
                  </a:rPr>
                  <a:t>i</a:t>
                </a:r>
                <a:r>
                  <a:rPr lang="en-BE" sz="1000" dirty="0">
                    <a:solidFill>
                      <a:schemeClr val="bg1"/>
                    </a:solidFill>
                    <a:latin typeface="Times New Roman" panose="02020603050405020304" pitchFamily="18" charset="0"/>
                    <a:cs typeface="Times New Roman" panose="02020603050405020304" pitchFamily="18" charset="0"/>
                  </a:rPr>
                  <a:t>ncluding and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4"/>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7"/>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dissolv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3"/>
                                        </p:tgtEl>
                                        <p:attrNameLst>
                                          <p:attrName>style.visibility</p:attrName>
                                        </p:attrNameLst>
                                      </p:cBhvr>
                                      <p:to>
                                        <p:strVal val="hidden"/>
                                      </p:to>
                                    </p:set>
                                  </p:childTnLst>
                                </p:cTn>
                              </p:par>
                            </p:childTnLst>
                          </p:cTn>
                        </p:par>
                        <p:par>
                          <p:cTn id="76" fill="hold">
                            <p:stCondLst>
                              <p:cond delay="0"/>
                            </p:stCondLst>
                            <p:childTnLst>
                              <p:par>
                                <p:cTn id="77" presetID="9" presetClass="entr" presetSubtype="0"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dissolve">
                                      <p:cBhvr>
                                        <p:cTn id="79" dur="500"/>
                                        <p:tgtEl>
                                          <p:spTgt spid="1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2"/>
                                        </p:tgtEl>
                                        <p:attrNameLst>
                                          <p:attrName>style.visibility</p:attrName>
                                        </p:attrNameLst>
                                      </p:cBhvr>
                                      <p:to>
                                        <p:strVal val="hidden"/>
                                      </p:to>
                                    </p:set>
                                  </p:childTnLst>
                                </p:cTn>
                              </p:par>
                              <p:par>
                                <p:cTn id="87" presetID="9"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dissolve">
                                      <p:cBhvr>
                                        <p:cTn id="89" dur="500"/>
                                        <p:tgtEl>
                                          <p:spTgt spid="40"/>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1938992"/>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least one of the persons must not be the code's author. 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387554" y="1235241"/>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48272" y="1235242"/>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11554" y="3083293"/>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270341" y="3083293"/>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376981" y="4931346"/>
            <a:ext cx="5909653" cy="1439347"/>
          </a:xfrm>
          <a:prstGeom prst="rect">
            <a:avLst/>
          </a:prstGeom>
        </p:spPr>
      </p:pic>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Evaluates</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754326"/>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Google C++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(&gt;70)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29000"/>
            <a:ext cx="1613914" cy="1672887"/>
            <a:chOff x="7150893" y="1196668"/>
            <a:chExt cx="2064544" cy="177998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203134" y="1575679"/>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dissolve">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dissolv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dissolv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4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dissolve">
                                      <p:cBhvr>
                                        <p:cTn id="62" dur="500"/>
                                        <p:tgtEl>
                                          <p:spTgt spid="6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713735" y="2993764"/>
            <a:ext cx="3499868" cy="2746010"/>
            <a:chOff x="1713735" y="2993764"/>
            <a:chExt cx="3499868" cy="2746010"/>
          </a:xfrm>
        </p:grpSpPr>
        <p:sp>
          <p:nvSpPr>
            <p:cNvPr id="5" name="TextBox 4">
              <a:extLst>
                <a:ext uri="{FF2B5EF4-FFF2-40B4-BE49-F238E27FC236}">
                  <a16:creationId xmlns:a16="http://schemas.microsoft.com/office/drawing/2014/main" id="{7EAEB97F-C5E0-CEBB-E0AC-3CF2F5BA9924}"/>
                </a:ext>
              </a:extLst>
            </p:cNvPr>
            <p:cNvSpPr txBox="1"/>
            <p:nvPr/>
          </p:nvSpPr>
          <p:spPr>
            <a:xfrm>
              <a:off x="1713735" y="2993764"/>
              <a:ext cx="3499868" cy="198929"/>
            </a:xfrm>
            <a:prstGeom prst="rect">
              <a:avLst/>
            </a:prstGeom>
            <a:noFill/>
          </p:spPr>
          <p:txBody>
            <a:bodyPr wrap="square" rtlCol="0">
              <a:spAutoFit/>
            </a:bodyPr>
            <a:lstStyle/>
            <a:p>
              <a:r>
                <a:rPr lang="en-BE" sz="900" dirty="0"/>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40845"/>
              <a:ext cx="3499868" cy="198929"/>
            </a:xfrm>
            <a:prstGeom prst="rect">
              <a:avLst/>
            </a:prstGeom>
            <a:noFill/>
          </p:spPr>
          <p:txBody>
            <a:bodyPr wrap="square" rtlCol="0">
              <a:spAutoFit/>
            </a:bodyPr>
            <a:lstStyle/>
            <a:p>
              <a:r>
                <a:rPr lang="en-BE" sz="900" dirty="0"/>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2369880"/>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9846-F958-FE2E-E23F-1A691137F208}"/>
              </a:ext>
            </a:extLst>
          </p:cNvPr>
          <p:cNvSpPr>
            <a:spLocks noGrp="1"/>
          </p:cNvSpPr>
          <p:nvPr>
            <p:ph type="title"/>
          </p:nvPr>
        </p:nvSpPr>
        <p:spPr/>
        <p:txBody>
          <a:bodyPr/>
          <a:lstStyle/>
          <a:p>
            <a:r>
              <a:rPr lang="en-BE" dirty="0"/>
              <a:t>CI - GitHub Actions pipeline</a:t>
            </a:r>
          </a:p>
        </p:txBody>
      </p:sp>
      <p:pic>
        <p:nvPicPr>
          <p:cNvPr id="9218" name="Picture 2" descr="Making a Simple Data Pipeline Part 4: CI/CD with GitHub Actions | by Andrew  Doss | The Inner Join">
            <a:extLst>
              <a:ext uri="{FF2B5EF4-FFF2-40B4-BE49-F238E27FC236}">
                <a16:creationId xmlns:a16="http://schemas.microsoft.com/office/drawing/2014/main" id="{7E0CDB86-711A-BAC2-4C2B-EF115F2ECB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9" b="2998"/>
          <a:stretch/>
        </p:blipFill>
        <p:spPr bwMode="auto">
          <a:xfrm>
            <a:off x="5339789" y="2002653"/>
            <a:ext cx="6852211" cy="3111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7F4691-CAEA-2F09-D72C-345465A2303D}"/>
              </a:ext>
            </a:extLst>
          </p:cNvPr>
          <p:cNvSpPr txBox="1"/>
          <p:nvPr/>
        </p:nvSpPr>
        <p:spPr>
          <a:xfrm>
            <a:off x="6447100" y="5303367"/>
            <a:ext cx="5463249" cy="246221"/>
          </a:xfrm>
          <a:prstGeom prst="rect">
            <a:avLst/>
          </a:prstGeom>
          <a:noFill/>
        </p:spPr>
        <p:txBody>
          <a:bodyPr wrap="square">
            <a:spAutoFit/>
          </a:bodyPr>
          <a:lstStyle/>
          <a:p>
            <a:r>
              <a:rPr lang="en-BE" sz="1000" dirty="0"/>
              <a:t>https://innerjoin.bit.io/making-a-simple-data-pipeline-part-4-ci-cd-with-github-actions-733251f211a6</a:t>
            </a:r>
          </a:p>
        </p:txBody>
      </p:sp>
      <p:sp>
        <p:nvSpPr>
          <p:cNvPr id="13" name="Oval 12">
            <a:extLst>
              <a:ext uri="{FF2B5EF4-FFF2-40B4-BE49-F238E27FC236}">
                <a16:creationId xmlns:a16="http://schemas.microsoft.com/office/drawing/2014/main" id="{FD6AB11C-84C9-9958-33B6-5596971E7C35}"/>
              </a:ext>
            </a:extLst>
          </p:cNvPr>
          <p:cNvSpPr/>
          <p:nvPr/>
        </p:nvSpPr>
        <p:spPr>
          <a:xfrm>
            <a:off x="9641712" y="4023007"/>
            <a:ext cx="325467" cy="276999"/>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800" dirty="0"/>
          </a:p>
        </p:txBody>
      </p:sp>
      <p:grpSp>
        <p:nvGrpSpPr>
          <p:cNvPr id="15" name="Group 14">
            <a:extLst>
              <a:ext uri="{FF2B5EF4-FFF2-40B4-BE49-F238E27FC236}">
                <a16:creationId xmlns:a16="http://schemas.microsoft.com/office/drawing/2014/main" id="{8AAEB202-6786-F812-4C48-FF79A2898FCF}"/>
              </a:ext>
            </a:extLst>
          </p:cNvPr>
          <p:cNvGrpSpPr/>
          <p:nvPr/>
        </p:nvGrpSpPr>
        <p:grpSpPr>
          <a:xfrm>
            <a:off x="9618995" y="3788950"/>
            <a:ext cx="1018140" cy="1444726"/>
            <a:chOff x="9618995" y="3788950"/>
            <a:chExt cx="1018140" cy="1444726"/>
          </a:xfrm>
        </p:grpSpPr>
        <p:grpSp>
          <p:nvGrpSpPr>
            <p:cNvPr id="10" name="Group 9">
              <a:extLst>
                <a:ext uri="{FF2B5EF4-FFF2-40B4-BE49-F238E27FC236}">
                  <a16:creationId xmlns:a16="http://schemas.microsoft.com/office/drawing/2014/main" id="{9F8559AC-193A-407A-95EA-99FAE9DFF945}"/>
                </a:ext>
              </a:extLst>
            </p:cNvPr>
            <p:cNvGrpSpPr/>
            <p:nvPr/>
          </p:nvGrpSpPr>
          <p:grpSpPr>
            <a:xfrm>
              <a:off x="9664862" y="4334971"/>
              <a:ext cx="972273" cy="898705"/>
              <a:chOff x="9664862" y="4334971"/>
              <a:chExt cx="972273" cy="898705"/>
            </a:xfrm>
          </p:grpSpPr>
          <p:pic>
            <p:nvPicPr>
              <p:cNvPr id="9222" name="Picture 6" descr="code review Icon - Free PNG &amp; SVG 2539935 - Noun Project">
                <a:extLst>
                  <a:ext uri="{FF2B5EF4-FFF2-40B4-BE49-F238E27FC236}">
                    <a16:creationId xmlns:a16="http://schemas.microsoft.com/office/drawing/2014/main" id="{CCF7AC40-756D-F808-AABC-8D7DA3185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506" y="4334971"/>
                <a:ext cx="650934" cy="6509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657A01-AD96-83B5-EC5F-06A07E6A8756}"/>
                  </a:ext>
                </a:extLst>
              </p:cNvPr>
              <p:cNvSpPr txBox="1"/>
              <p:nvPr/>
            </p:nvSpPr>
            <p:spPr>
              <a:xfrm>
                <a:off x="9664862" y="4956677"/>
                <a:ext cx="972273" cy="276999"/>
              </a:xfrm>
              <a:prstGeom prst="rect">
                <a:avLst/>
              </a:prstGeom>
              <a:noFill/>
            </p:spPr>
            <p:txBody>
              <a:bodyPr wrap="square" rtlCol="0">
                <a:spAutoFit/>
              </a:bodyPr>
              <a:lstStyle/>
              <a:p>
                <a:r>
                  <a:rPr lang="en-BE" sz="1200" dirty="0"/>
                  <a:t>Code review</a:t>
                </a:r>
              </a:p>
            </p:txBody>
          </p:sp>
        </p:grpSp>
        <p:cxnSp>
          <p:nvCxnSpPr>
            <p:cNvPr id="12" name="Straight Arrow Connector 11">
              <a:extLst>
                <a:ext uri="{FF2B5EF4-FFF2-40B4-BE49-F238E27FC236}">
                  <a16:creationId xmlns:a16="http://schemas.microsoft.com/office/drawing/2014/main" id="{FEC57F3A-3463-7050-779D-9E0F4C8C52AF}"/>
                </a:ext>
              </a:extLst>
            </p:cNvPr>
            <p:cNvCxnSpPr>
              <a:endCxn id="9222" idx="0"/>
            </p:cNvCxnSpPr>
            <p:nvPr/>
          </p:nvCxnSpPr>
          <p:spPr>
            <a:xfrm>
              <a:off x="9805506" y="3788950"/>
              <a:ext cx="325467" cy="5460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8087E7-FDBB-7626-E99E-8DE5FE3E51AA}"/>
                </a:ext>
              </a:extLst>
            </p:cNvPr>
            <p:cNvSpPr txBox="1"/>
            <p:nvPr/>
          </p:nvSpPr>
          <p:spPr>
            <a:xfrm>
              <a:off x="9618995" y="4027194"/>
              <a:ext cx="449808" cy="276999"/>
            </a:xfrm>
            <a:prstGeom prst="rect">
              <a:avLst/>
            </a:prstGeom>
            <a:noFill/>
          </p:spPr>
          <p:txBody>
            <a:bodyPr wrap="square" rtlCol="0">
              <a:spAutoFit/>
            </a:bodyPr>
            <a:lstStyle/>
            <a:p>
              <a:r>
                <a:rPr lang="en-BE" sz="1200" b="1" dirty="0"/>
                <a:t>4.5</a:t>
              </a:r>
            </a:p>
          </p:txBody>
        </p:sp>
      </p:grpSp>
      <p:grpSp>
        <p:nvGrpSpPr>
          <p:cNvPr id="27" name="Group 26">
            <a:extLst>
              <a:ext uri="{FF2B5EF4-FFF2-40B4-BE49-F238E27FC236}">
                <a16:creationId xmlns:a16="http://schemas.microsoft.com/office/drawing/2014/main" id="{4E0D2A5D-6C7F-4D51-B107-80F26546D835}"/>
              </a:ext>
            </a:extLst>
          </p:cNvPr>
          <p:cNvGrpSpPr/>
          <p:nvPr/>
        </p:nvGrpSpPr>
        <p:grpSpPr>
          <a:xfrm>
            <a:off x="4838220" y="1813799"/>
            <a:ext cx="1169042" cy="802079"/>
            <a:chOff x="4838220" y="1813799"/>
            <a:chExt cx="1169042" cy="802079"/>
          </a:xfrm>
        </p:grpSpPr>
        <p:sp>
          <p:nvSpPr>
            <p:cNvPr id="17" name="TextBox 16">
              <a:extLst>
                <a:ext uri="{FF2B5EF4-FFF2-40B4-BE49-F238E27FC236}">
                  <a16:creationId xmlns:a16="http://schemas.microsoft.com/office/drawing/2014/main" id="{130E872E-AF76-6E88-74CD-BDACA3DFB815}"/>
                </a:ext>
              </a:extLst>
            </p:cNvPr>
            <p:cNvSpPr txBox="1"/>
            <p:nvPr/>
          </p:nvSpPr>
          <p:spPr>
            <a:xfrm>
              <a:off x="4838220" y="1813799"/>
              <a:ext cx="1169042" cy="369332"/>
            </a:xfrm>
            <a:prstGeom prst="rect">
              <a:avLst/>
            </a:prstGeom>
            <a:noFill/>
            <a:ln w="28575">
              <a:solidFill>
                <a:srgbClr val="C00000"/>
              </a:solidFill>
            </a:ln>
          </p:spPr>
          <p:txBody>
            <a:bodyPr wrap="square" rtlCol="0">
              <a:spAutoFit/>
            </a:bodyPr>
            <a:lstStyle/>
            <a:p>
              <a:r>
                <a:rPr lang="en-GB" dirty="0"/>
                <a:t>T</a:t>
              </a:r>
              <a:r>
                <a:rPr lang="en-BE" dirty="0"/>
                <a:t>eam repo</a:t>
              </a:r>
            </a:p>
          </p:txBody>
        </p:sp>
        <p:cxnSp>
          <p:nvCxnSpPr>
            <p:cNvPr id="19" name="Straight Arrow Connector 18">
              <a:extLst>
                <a:ext uri="{FF2B5EF4-FFF2-40B4-BE49-F238E27FC236}">
                  <a16:creationId xmlns:a16="http://schemas.microsoft.com/office/drawing/2014/main" id="{B41E833A-5038-68DB-1C97-B5E4D334C47D}"/>
                </a:ext>
              </a:extLst>
            </p:cNvPr>
            <p:cNvCxnSpPr>
              <a:cxnSpLocks/>
              <a:endCxn id="17" idx="2"/>
            </p:cNvCxnSpPr>
            <p:nvPr/>
          </p:nvCxnSpPr>
          <p:spPr>
            <a:xfrm flipH="1" flipV="1">
              <a:off x="5422741" y="2183131"/>
              <a:ext cx="283578" cy="4327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A45BA06-0CFE-6C1F-6AC0-53C7C2D976B7}"/>
              </a:ext>
            </a:extLst>
          </p:cNvPr>
          <p:cNvGrpSpPr/>
          <p:nvPr/>
        </p:nvGrpSpPr>
        <p:grpSpPr>
          <a:xfrm>
            <a:off x="6159341" y="3788950"/>
            <a:ext cx="575518" cy="1079342"/>
            <a:chOff x="6159341" y="3788950"/>
            <a:chExt cx="575518" cy="1079342"/>
          </a:xfrm>
        </p:grpSpPr>
        <p:sp>
          <p:nvSpPr>
            <p:cNvPr id="16" name="TextBox 15">
              <a:extLst>
                <a:ext uri="{FF2B5EF4-FFF2-40B4-BE49-F238E27FC236}">
                  <a16:creationId xmlns:a16="http://schemas.microsoft.com/office/drawing/2014/main" id="{F6C9B2DE-98DC-0A04-A2EF-23C7BCDDC700}"/>
                </a:ext>
              </a:extLst>
            </p:cNvPr>
            <p:cNvSpPr txBox="1"/>
            <p:nvPr/>
          </p:nvSpPr>
          <p:spPr>
            <a:xfrm>
              <a:off x="6159341" y="4498960"/>
              <a:ext cx="575518" cy="369332"/>
            </a:xfrm>
            <a:prstGeom prst="rect">
              <a:avLst/>
            </a:prstGeom>
            <a:noFill/>
            <a:ln w="28575">
              <a:solidFill>
                <a:srgbClr val="C00000"/>
              </a:solidFill>
            </a:ln>
          </p:spPr>
          <p:txBody>
            <a:bodyPr wrap="square" rtlCol="0">
              <a:spAutoFit/>
            </a:bodyPr>
            <a:lstStyle/>
            <a:p>
              <a:r>
                <a:rPr lang="en-BE" dirty="0"/>
                <a:t>fork</a:t>
              </a:r>
            </a:p>
          </p:txBody>
        </p:sp>
        <p:cxnSp>
          <p:nvCxnSpPr>
            <p:cNvPr id="22" name="Straight Arrow Connector 21">
              <a:extLst>
                <a:ext uri="{FF2B5EF4-FFF2-40B4-BE49-F238E27FC236}">
                  <a16:creationId xmlns:a16="http://schemas.microsoft.com/office/drawing/2014/main" id="{B02B4059-7AC0-B0C6-0E99-5AA2D68D14DF}"/>
                </a:ext>
              </a:extLst>
            </p:cNvPr>
            <p:cNvCxnSpPr>
              <a:cxnSpLocks/>
            </p:cNvCxnSpPr>
            <p:nvPr/>
          </p:nvCxnSpPr>
          <p:spPr>
            <a:xfrm>
              <a:off x="6273478" y="3788950"/>
              <a:ext cx="173622" cy="7100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FF7ADA2-1B4D-A3C8-8A1C-80432549899C}"/>
              </a:ext>
            </a:extLst>
          </p:cNvPr>
          <p:cNvGrpSpPr/>
          <p:nvPr/>
        </p:nvGrpSpPr>
        <p:grpSpPr>
          <a:xfrm>
            <a:off x="150473" y="2423893"/>
            <a:ext cx="4250247" cy="3125695"/>
            <a:chOff x="150473" y="2423893"/>
            <a:chExt cx="4250247" cy="3125695"/>
          </a:xfrm>
        </p:grpSpPr>
        <p:pic>
          <p:nvPicPr>
            <p:cNvPr id="9220" name="Picture 4" descr="Continuous Delivery 101 (Part 1) - YouTube">
              <a:extLst>
                <a:ext uri="{FF2B5EF4-FFF2-40B4-BE49-F238E27FC236}">
                  <a16:creationId xmlns:a16="http://schemas.microsoft.com/office/drawing/2014/main" id="{D217642F-2946-22F4-1C68-3740B7722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72" t="29199" r="12374" b="8697"/>
            <a:stretch/>
          </p:blipFill>
          <p:spPr bwMode="auto">
            <a:xfrm>
              <a:off x="150473" y="2423893"/>
              <a:ext cx="4250247" cy="19574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9BB350-911B-AF73-F42D-76322D8EAF23}"/>
                </a:ext>
              </a:extLst>
            </p:cNvPr>
            <p:cNvSpPr txBox="1"/>
            <p:nvPr/>
          </p:nvSpPr>
          <p:spPr>
            <a:xfrm>
              <a:off x="597268" y="5303367"/>
              <a:ext cx="3356656" cy="246221"/>
            </a:xfrm>
            <a:prstGeom prst="rect">
              <a:avLst/>
            </a:prstGeom>
            <a:noFill/>
          </p:spPr>
          <p:txBody>
            <a:bodyPr wrap="square">
              <a:spAutoFit/>
            </a:bodyPr>
            <a:lstStyle/>
            <a:p>
              <a:r>
                <a:rPr lang="en-BE" sz="1000" dirty="0"/>
                <a:t>https://www.youtube.com/watch?v=HnWuIjUw_Q8</a:t>
              </a:r>
            </a:p>
          </p:txBody>
        </p:sp>
        <p:pic>
          <p:nvPicPr>
            <p:cNvPr id="9224" name="Picture 8" descr="Ever Heard of a Pass/Fail Grading System? – Thornton Academy – AP Language  2018-2019">
              <a:extLst>
                <a:ext uri="{FF2B5EF4-FFF2-40B4-BE49-F238E27FC236}">
                  <a16:creationId xmlns:a16="http://schemas.microsoft.com/office/drawing/2014/main" id="{DB46DBF6-8634-FCDB-CFDE-F03480B865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0548" y="4381308"/>
              <a:ext cx="597803" cy="6374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74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dissolv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38025" y="1334125"/>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742486" y="1443038"/>
            <a:ext cx="120015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81178" y="1341358"/>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66491" y="2288232"/>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38403" y="2963735"/>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24178" y="3333067"/>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09944" y="3333067"/>
              <a:ext cx="349436"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8393" y="3448149"/>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O</a:t>
              </a:r>
              <a:r>
                <a:rPr lang="en-GB" sz="1400" b="0" dirty="0">
                  <a:solidFill>
                    <a:srgbClr val="000000"/>
                  </a:solidFill>
                  <a:effectLst/>
                  <a:latin typeface="Menlo" panose="020B0609030804020204" pitchFamily="49" charset="0"/>
                </a:rPr>
                <a:t>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19906</TotalTime>
  <Words>6524</Words>
  <Application>Microsoft Macintosh PowerPoint</Application>
  <PresentationFormat>Widescreen</PresentationFormat>
  <Paragraphs>674</Paragraphs>
  <Slides>53</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Calibri Light</vt:lpstr>
      <vt:lpstr>gg sans</vt:lpstr>
      <vt:lpstr>Menlo</vt:lpstr>
      <vt:lpstr>OpenSans</vt:lpstr>
      <vt:lpstr>Source Sans Pro</vt:lpstr>
      <vt:lpstr>Times New Roman</vt:lpstr>
      <vt:lpstr>Office Theme</vt:lpstr>
      <vt:lpstr>Git and GitHub</vt:lpstr>
      <vt:lpstr>Anouncements</vt:lpstr>
      <vt:lpstr>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A simple Code Review Workflow</vt:lpstr>
      <vt:lpstr>A simple Code Review Workflow</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Tracker - GitHub</vt:lpstr>
      <vt:lpstr>Tracking Issues - GitHub</vt:lpstr>
      <vt:lpstr>Managing Projects Additional Tools</vt:lpstr>
      <vt:lpstr>CI - GitHub Actions pipeline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162</cp:revision>
  <dcterms:created xsi:type="dcterms:W3CDTF">2022-12-01T21:47:15Z</dcterms:created>
  <dcterms:modified xsi:type="dcterms:W3CDTF">2023-01-19T23:46:46Z</dcterms:modified>
</cp:coreProperties>
</file>